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23" r:id="rId2"/>
    <p:sldId id="286" r:id="rId3"/>
    <p:sldId id="326" r:id="rId4"/>
    <p:sldId id="329" r:id="rId5"/>
    <p:sldId id="327" r:id="rId6"/>
    <p:sldId id="334" r:id="rId7"/>
    <p:sldId id="331" r:id="rId8"/>
    <p:sldId id="335" r:id="rId9"/>
    <p:sldId id="338" r:id="rId10"/>
    <p:sldId id="339" r:id="rId11"/>
    <p:sldId id="341" r:id="rId12"/>
    <p:sldId id="332" r:id="rId13"/>
    <p:sldId id="351" r:id="rId14"/>
    <p:sldId id="344" r:id="rId15"/>
    <p:sldId id="345" r:id="rId16"/>
    <p:sldId id="350" r:id="rId17"/>
    <p:sldId id="347" r:id="rId18"/>
    <p:sldId id="348" r:id="rId19"/>
    <p:sldId id="349" r:id="rId20"/>
    <p:sldId id="325" r:id="rId21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33"/>
    <a:srgbClr val="003300"/>
    <a:srgbClr val="006600"/>
    <a:srgbClr val="3973AD"/>
    <a:srgbClr val="000066"/>
    <a:srgbClr val="F8FAFE"/>
    <a:srgbClr val="F5F8FD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37" autoAdjust="0"/>
    <p:restoredTop sz="94622" autoAdjust="0"/>
  </p:normalViewPr>
  <p:slideViewPr>
    <p:cSldViewPr>
      <p:cViewPr varScale="1">
        <p:scale>
          <a:sx n="111" d="100"/>
          <a:sy n="111" d="100"/>
        </p:scale>
        <p:origin x="-17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A7DE1A3-24AF-4C5B-8CEA-250B70DAE85C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530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1338"/>
            <a:ext cx="2946400" cy="495300"/>
          </a:xfrm>
          <a:prstGeom prst="rect">
            <a:avLst/>
          </a:prstGeom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416A38A-8B46-4CDD-828F-ADC3F7A1F3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01144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EBF8214-DEB9-46BA-9B9C-2130495F0B38}" type="datetimeFigureOut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8813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530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5300"/>
          </a:xfrm>
          <a:prstGeom prst="rect">
            <a:avLst/>
          </a:prstGeom>
        </p:spPr>
        <p:txBody>
          <a:bodyPr vert="horz" wrap="square" lIns="91001" tIns="45501" rIns="91001" bIns="4550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AE0D318C-B4DB-46E0-A936-D05C81AC407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581651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7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  <p:sp>
        <p:nvSpPr>
          <p:cNvPr id="23557" name="Номер слайда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ACA1873-A379-439A-A275-149BE6A1D64A}" type="slidenum">
              <a:rPr lang="ru-RU" altLang="ru-RU" smtClean="0">
                <a:latin typeface="Calibri" pitchFamily="34" charset="0"/>
              </a:rPr>
              <a:pPr eaLnBrk="1" hangingPunct="1"/>
              <a:t>1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CFDAC03-E9D4-4509-BF71-85A99CFBADAE}" type="slidenum">
              <a:rPr lang="ru-RU" altLang="ru-RU" smtClean="0">
                <a:latin typeface="Calibri" pitchFamily="34" charset="0"/>
              </a:rPr>
              <a:pPr eaLnBrk="1" hangingPunct="1"/>
              <a:t>2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2532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48E1352-A7FE-4836-BFFD-734068ADAAE3}" type="slidenum">
              <a:rPr lang="ru-RU" altLang="ru-RU" smtClean="0">
                <a:latin typeface="Calibri" pitchFamily="34" charset="0"/>
              </a:rPr>
              <a:pPr eaLnBrk="1" hangingPunct="1"/>
              <a:t>3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0484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908BC8F-F79C-431B-8965-DB043941C3AB}" type="slidenum">
              <a:rPr lang="ru-RU" altLang="ru-RU" smtClean="0">
                <a:latin typeface="Calibri" pitchFamily="34" charset="0"/>
              </a:rPr>
              <a:pPr eaLnBrk="1" hangingPunct="1"/>
              <a:t>4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0484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76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0725412-C78D-4A7D-BBAE-31681A9A1D17}" type="slidenum">
              <a:rPr lang="ru-RU" altLang="ru-RU" smtClean="0">
                <a:latin typeface="Calibri" pitchFamily="34" charset="0"/>
              </a:rPr>
              <a:pPr eaLnBrk="1" hangingPunct="1"/>
              <a:t>5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8D20915-ACE5-4B7C-8FBF-E0ED1B2395A8}" type="slidenum">
              <a:rPr lang="ru-RU" altLang="ru-RU" smtClean="0">
                <a:latin typeface="Calibri" pitchFamily="34" charset="0"/>
              </a:rPr>
              <a:pPr eaLnBrk="1" hangingPunct="1"/>
              <a:t>6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97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4BAB58B-389A-4DB8-8215-A7AE10297496}" type="slidenum">
              <a:rPr lang="ru-RU" altLang="ru-RU" smtClean="0">
                <a:latin typeface="Calibri" pitchFamily="34" charset="0"/>
              </a:rPr>
              <a:pPr eaLnBrk="1" hangingPunct="1"/>
              <a:t>7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D3DE20-3D96-4B97-A462-B996450FDC43}" type="slidenum">
              <a:rPr lang="ru-RU" altLang="ru-RU" smtClean="0">
                <a:latin typeface="Calibri" pitchFamily="34" charset="0"/>
              </a:rPr>
              <a:pPr eaLnBrk="1" hangingPunct="1"/>
              <a:t>8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495CE0B-7CF0-4C28-A000-479ACF62EF36}" type="slidenum">
              <a:rPr lang="ru-RU" altLang="ru-RU" smtClean="0">
                <a:latin typeface="Calibri" pitchFamily="34" charset="0"/>
              </a:rPr>
              <a:pPr eaLnBrk="1" hangingPunct="1"/>
              <a:t>9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D6291D3-EEE8-4564-A742-71010F97EA04}" type="slidenum">
              <a:rPr lang="ru-RU" altLang="ru-RU" smtClean="0">
                <a:latin typeface="Calibri" pitchFamily="34" charset="0"/>
              </a:rPr>
              <a:pPr eaLnBrk="1" hangingPunct="1"/>
              <a:t>10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47DEE03-3995-4EF4-892B-FF20439DC31D}" type="slidenum">
              <a:rPr lang="ru-RU" altLang="ru-RU" smtClean="0">
                <a:latin typeface="Calibri" pitchFamily="34" charset="0"/>
              </a:rPr>
              <a:pPr eaLnBrk="1" hangingPunct="1"/>
              <a:t>11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90EACA1F-33DE-44D9-A670-8FD29B1C656F}" type="slidenum">
              <a:rPr lang="ru-RU" altLang="ru-RU" smtClean="0">
                <a:latin typeface="Calibri" pitchFamily="34" charset="0"/>
              </a:rPr>
              <a:pPr eaLnBrk="1" hangingPunct="1"/>
              <a:t>12</a:t>
            </a:fld>
            <a:endParaRPr lang="ru-RU" altLang="ru-RU" smtClean="0">
              <a:latin typeface="Calibri" pitchFamily="34" charset="0"/>
            </a:endParaRPr>
          </a:p>
        </p:txBody>
      </p:sp>
      <p:sp>
        <p:nvSpPr>
          <p:cNvPr id="24580" name="Нижний колонтитул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6387" name="Нижний колонтитул 3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smtClean="0"/>
          </a:p>
        </p:txBody>
      </p:sp>
      <p:sp>
        <p:nvSpPr>
          <p:cNvPr id="35845" name="Номер слайда 4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DB12642-3344-47FF-85D2-6C1645568F3E}" type="slidenum">
              <a:rPr lang="ru-RU" altLang="ru-RU" smtClean="0">
                <a:latin typeface="Calibri" pitchFamily="34" charset="0"/>
              </a:rPr>
              <a:pPr eaLnBrk="1" hangingPunct="1"/>
              <a:t>13</a:t>
            </a:fld>
            <a:endParaRPr lang="ru-RU" alt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6868" name="Номер слайда 3"/>
          <p:cNvSpPr txBox="1">
            <a:spLocks noGrp="1"/>
          </p:cNvSpPr>
          <p:nvPr/>
        </p:nvSpPr>
        <p:spPr bwMode="auto">
          <a:xfrm>
            <a:off x="3849688" y="9431338"/>
            <a:ext cx="2946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001" tIns="45501" rIns="91001" bIns="45501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1EE5CA58-FA7C-496C-8DEA-E8F8A73EFB90}" type="slidenum">
              <a:rPr lang="ru-RU" altLang="ru-RU" sz="1200">
                <a:latin typeface="Calibri" pitchFamily="34" charset="0"/>
              </a:rPr>
              <a:pPr algn="r" eaLnBrk="1" hangingPunct="1"/>
              <a:t>20</a:t>
            </a:fld>
            <a:endParaRPr lang="ru-RU" altLang="ru-RU" sz="1200">
              <a:latin typeface="Calibri" pitchFamily="34" charset="0"/>
            </a:endParaRPr>
          </a:p>
        </p:txBody>
      </p:sp>
      <p:sp>
        <p:nvSpPr>
          <p:cNvPr id="18436" name="Нижний колонтитул 4"/>
          <p:cNvSpPr txBox="1">
            <a:spLocks noGrp="1"/>
          </p:cNvSpPr>
          <p:nvPr/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001" tIns="45501" rIns="91001" bIns="45501" anchor="b"/>
          <a:lstStyle/>
          <a:p>
            <a:pPr>
              <a:defRPr/>
            </a:pPr>
            <a:endParaRPr lang="ru-RU" sz="1200">
              <a:latin typeface="+mn-lt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11E2F-728B-4014-8954-D2D735510062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4C659A-35ED-4615-8147-6930BF8BD3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2369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325C0-255E-46F0-A0AC-A80185CFA2FE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A33EE-2760-43A9-9D9F-9F58E920473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6553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57F8C-0BF2-4117-8715-A3D254FBFD75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282F0-6689-441C-98DA-05916069FC7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9004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66C67-6C46-4018-A18A-C3B8DB35DD72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1F242-C3A0-4F42-8BCD-10FC903CE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229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3395A-CB87-46D1-A205-C1B4CC19132B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37FFF-10D5-45B3-A84F-97FE8A8FF4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11563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88602-A4CE-4F22-8B87-737AB253AF51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76F66-5BF7-46BF-BEF3-8BB5E6E19FB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03282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449A5-B50F-4193-8175-DD7294A1E70D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64457-7796-4432-ABC8-50C7DE3761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2550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497C1C-E0B0-4F7D-A1A9-8A6698B610EC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6889-5294-42D9-B919-F4A438CEAD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38890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4736B-69A5-4A92-B9B2-4284E0FA745B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07997-5ACE-47F8-B00D-7FCBC0F941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5784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FA5B6-0DD0-48E7-9440-D607159E6B64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44141-901C-44C6-A814-B1BB69BC026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6477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F9C90-2980-412E-8B59-D6E470EAAEDB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67EA3-4E3B-4021-8199-B6E5871EB0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7818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21662C-2CAD-4BE8-94E1-34A73E53E698}" type="datetime1">
              <a:rPr lang="ru-RU"/>
              <a:pPr>
                <a:defRPr/>
              </a:pPr>
              <a:t>23.09.2015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051426E-E6F0-40E2-86A8-9EF8BFD481E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://sbiblio.com/biblio/persons.aspx?id=1931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9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Заголовок 1"/>
          <p:cNvSpPr txBox="1">
            <a:spLocks/>
          </p:cNvSpPr>
          <p:nvPr/>
        </p:nvSpPr>
        <p:spPr bwMode="auto">
          <a:xfrm>
            <a:off x="684213" y="836613"/>
            <a:ext cx="8099425" cy="288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4000" b="1">
              <a:solidFill>
                <a:srgbClr val="003300"/>
              </a:solidFill>
            </a:endParaRPr>
          </a:p>
          <a:p>
            <a:pPr algn="ctr" eaLnBrk="1" hangingPunct="1">
              <a:lnSpc>
                <a:spcPct val="90000"/>
              </a:lnSpc>
            </a:pPr>
            <a:r>
              <a:rPr lang="ru-RU" altLang="ru-RU" sz="4000" b="1">
                <a:solidFill>
                  <a:srgbClr val="003300"/>
                </a:solidFill>
              </a:rPr>
              <a:t>Демографическая стратегия </a:t>
            </a:r>
            <a:br>
              <a:rPr lang="ru-RU" altLang="ru-RU" sz="4000" b="1">
                <a:solidFill>
                  <a:srgbClr val="003300"/>
                </a:solidFill>
              </a:rPr>
            </a:br>
            <a:r>
              <a:rPr lang="ru-RU" altLang="ru-RU" sz="4000" b="1">
                <a:solidFill>
                  <a:srgbClr val="003300"/>
                </a:solidFill>
              </a:rPr>
              <a:t>«Выкса – 2025»</a:t>
            </a:r>
          </a:p>
        </p:txBody>
      </p:sp>
      <p:pic>
        <p:nvPicPr>
          <p:cNvPr id="3076" name="Picture 34" descr="Логотип_Выкса-2025_Ито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3429000"/>
            <a:ext cx="3282950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629134B-33DC-43B8-949C-30EC9CE9CB5F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2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4099" name="Picture 20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100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908050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4101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463" y="5734050"/>
            <a:ext cx="1042987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23"/>
          <p:cNvSpPr>
            <a:spLocks/>
          </p:cNvSpPr>
          <p:nvPr/>
        </p:nvSpPr>
        <p:spPr bwMode="auto">
          <a:xfrm>
            <a:off x="457200" y="-26988"/>
            <a:ext cx="8229600" cy="1143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4400" b="1">
                <a:solidFill>
                  <a:srgbClr val="003300"/>
                </a:solidFill>
              </a:rPr>
              <a:t>Общие сведения</a:t>
            </a:r>
          </a:p>
        </p:txBody>
      </p:sp>
      <p:sp>
        <p:nvSpPr>
          <p:cNvPr id="5127" name="Скругленный прямоугольник 15"/>
          <p:cNvSpPr>
            <a:spLocks noChangeArrowheads="1"/>
          </p:cNvSpPr>
          <p:nvPr/>
        </p:nvSpPr>
        <p:spPr bwMode="auto">
          <a:xfrm>
            <a:off x="468313" y="3857625"/>
            <a:ext cx="8389937" cy="1714500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>
              <a:defRPr/>
            </a:pPr>
            <a:endParaRPr lang="ru-RU" altLang="ru-RU" sz="9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Актуальность</a:t>
            </a:r>
            <a:r>
              <a:rPr lang="ru-RU" altLang="ru-RU" sz="14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defRPr/>
            </a:pPr>
            <a:endParaRPr lang="ru-RU" altLang="ru-RU" sz="16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grpSp>
        <p:nvGrpSpPr>
          <p:cNvPr id="4104" name="Группа 2"/>
          <p:cNvGrpSpPr>
            <a:grpSpLocks/>
          </p:cNvGrpSpPr>
          <p:nvPr/>
        </p:nvGrpSpPr>
        <p:grpSpPr bwMode="auto">
          <a:xfrm>
            <a:off x="468313" y="2276475"/>
            <a:ext cx="8388350" cy="1438275"/>
            <a:chOff x="468313" y="1052513"/>
            <a:chExt cx="8388350" cy="1368425"/>
          </a:xfrm>
        </p:grpSpPr>
        <p:sp>
          <p:nvSpPr>
            <p:cNvPr id="5138" name="Скругленный прямоугольник 19"/>
            <p:cNvSpPr>
              <a:spLocks noChangeArrowheads="1"/>
            </p:cNvSpPr>
            <p:nvPr/>
          </p:nvSpPr>
          <p:spPr bwMode="auto">
            <a:xfrm>
              <a:off x="468313" y="1052513"/>
              <a:ext cx="8388350" cy="1368425"/>
            </a:xfrm>
            <a:prstGeom prst="roundRect">
              <a:avLst>
                <a:gd name="adj" fmla="val 13426"/>
              </a:avLst>
            </a:prstGeom>
            <a:solidFill>
              <a:srgbClr val="CCFF33"/>
            </a:solidFill>
            <a:ln w="9525" algn="ctr">
              <a:solidFill>
                <a:srgbClr val="003300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36000" rIns="36000" anchor="ctr"/>
            <a:lstStyle/>
            <a:p>
              <a:pPr>
                <a:defRPr/>
              </a:pPr>
              <a:r>
                <a:rPr lang="ru-RU" altLang="ru-RU" sz="1400" b="1" dirty="0">
                  <a:solidFill>
                    <a:srgbClr val="003300"/>
                  </a:solidFill>
                  <a:latin typeface="Tahoma" pitchFamily="34" charset="0"/>
                  <a:cs typeface="Tahoma" pitchFamily="34" charset="0"/>
                </a:rPr>
                <a:t>Место </a:t>
              </a:r>
            </a:p>
            <a:p>
              <a:pPr>
                <a:defRPr/>
              </a:pPr>
              <a:r>
                <a:rPr lang="ru-RU" altLang="ru-RU" sz="1400" b="1" dirty="0">
                  <a:solidFill>
                    <a:srgbClr val="003300"/>
                  </a:solidFill>
                  <a:latin typeface="Tahoma" pitchFamily="34" charset="0"/>
                  <a:cs typeface="Tahoma" pitchFamily="34" charset="0"/>
                </a:rPr>
                <a:t>реализации </a:t>
              </a:r>
            </a:p>
            <a:p>
              <a:pPr>
                <a:defRPr/>
              </a:pPr>
              <a:endParaRPr lang="ru-RU" altLang="ru-RU" sz="14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139" name="Скругленный прямоугольник 9"/>
            <p:cNvSpPr>
              <a:spLocks noChangeArrowheads="1"/>
            </p:cNvSpPr>
            <p:nvPr/>
          </p:nvSpPr>
          <p:spPr bwMode="auto">
            <a:xfrm>
              <a:off x="1857375" y="1197512"/>
              <a:ext cx="6819900" cy="851867"/>
            </a:xfrm>
            <a:prstGeom prst="roundRect">
              <a:avLst>
                <a:gd name="adj" fmla="val 1494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indent="228600">
                <a:defRPr/>
              </a:pPr>
              <a:r>
                <a:rPr lang="ru-RU" altLang="ru-RU" sz="1200" b="1" dirty="0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Городской округ г. Выкса входит в состав </a:t>
              </a:r>
              <a:r>
                <a:rPr lang="ru-RU" altLang="ru-RU" sz="1200" b="1" dirty="0" err="1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Нижегрродской</a:t>
              </a:r>
              <a:r>
                <a:rPr lang="ru-RU" altLang="ru-RU" sz="1200" b="1" dirty="0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 области. Численность постоянного населения на </a:t>
              </a:r>
              <a:r>
                <a:rPr lang="ru-RU" altLang="ru-RU" sz="1200" b="1" dirty="0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201</a:t>
              </a:r>
              <a:r>
                <a:rPr lang="en-US" altLang="ru-RU" sz="1200" b="1" dirty="0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4</a:t>
              </a:r>
              <a:r>
                <a:rPr lang="ru-RU" altLang="ru-RU" sz="1200" b="1" dirty="0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altLang="ru-RU" sz="1200" b="1" dirty="0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год составляет 84,5 тыс. человек. Плотность населения – 50 человек на 1 кв.км. В составе городского округа насчитывается 46 населенных пунктов. </a:t>
              </a:r>
            </a:p>
          </p:txBody>
        </p:sp>
      </p:grpSp>
      <p:grpSp>
        <p:nvGrpSpPr>
          <p:cNvPr id="4105" name="Группа 1"/>
          <p:cNvGrpSpPr>
            <a:grpSpLocks/>
          </p:cNvGrpSpPr>
          <p:nvPr/>
        </p:nvGrpSpPr>
        <p:grpSpPr bwMode="auto">
          <a:xfrm>
            <a:off x="457200" y="1052513"/>
            <a:ext cx="8399463" cy="1152525"/>
            <a:chOff x="430212" y="2470062"/>
            <a:chExt cx="8426450" cy="1152525"/>
          </a:xfrm>
        </p:grpSpPr>
        <p:sp>
          <p:nvSpPr>
            <p:cNvPr id="5136" name="Скругленный прямоугольник 13"/>
            <p:cNvSpPr>
              <a:spLocks noChangeArrowheads="1"/>
            </p:cNvSpPr>
            <p:nvPr/>
          </p:nvSpPr>
          <p:spPr bwMode="auto">
            <a:xfrm>
              <a:off x="430212" y="2470062"/>
              <a:ext cx="8426450" cy="1152525"/>
            </a:xfrm>
            <a:prstGeom prst="roundRect">
              <a:avLst>
                <a:gd name="adj" fmla="val 9014"/>
              </a:avLst>
            </a:prstGeom>
            <a:solidFill>
              <a:srgbClr val="CCFF33"/>
            </a:solidFill>
            <a:ln w="9525" algn="ctr">
              <a:solidFill>
                <a:srgbClr val="003300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36000" rIns="36000" anchor="ctr"/>
            <a:lstStyle/>
            <a:p>
              <a:pPr>
                <a:defRPr/>
              </a:pPr>
              <a:r>
                <a:rPr lang="ru-RU" altLang="ru-RU" sz="1200" b="1" dirty="0">
                  <a:solidFill>
                    <a:srgbClr val="003300"/>
                  </a:solidFill>
                  <a:latin typeface="Tahoma" pitchFamily="34" charset="0"/>
                  <a:cs typeface="Tahoma" pitchFamily="34" charset="0"/>
                </a:rPr>
                <a:t>Общая </a:t>
              </a:r>
            </a:p>
            <a:p>
              <a:pPr>
                <a:defRPr/>
              </a:pPr>
              <a:r>
                <a:rPr lang="ru-RU" altLang="ru-RU" sz="1200" b="1" dirty="0">
                  <a:solidFill>
                    <a:srgbClr val="003300"/>
                  </a:solidFill>
                  <a:latin typeface="Tahoma" pitchFamily="34" charset="0"/>
                  <a:cs typeface="Tahoma" pitchFamily="34" charset="0"/>
                </a:rPr>
                <a:t>Информация о</a:t>
              </a:r>
            </a:p>
            <a:p>
              <a:pPr>
                <a:defRPr/>
              </a:pPr>
              <a:r>
                <a:rPr lang="ru-RU" altLang="ru-RU" sz="1200" b="1" dirty="0">
                  <a:solidFill>
                    <a:srgbClr val="003300"/>
                  </a:solidFill>
                  <a:latin typeface="Tahoma" pitchFamily="34" charset="0"/>
                  <a:cs typeface="Tahoma" pitchFamily="34" charset="0"/>
                </a:rPr>
                <a:t>Стратегии  </a:t>
              </a: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5137" name="Скругленный прямоугольник 9"/>
            <p:cNvSpPr>
              <a:spLocks noChangeArrowheads="1"/>
            </p:cNvSpPr>
            <p:nvPr/>
          </p:nvSpPr>
          <p:spPr bwMode="auto">
            <a:xfrm>
              <a:off x="1763219" y="2636749"/>
              <a:ext cx="6985146" cy="935038"/>
            </a:xfrm>
            <a:prstGeom prst="roundRect">
              <a:avLst>
                <a:gd name="adj" fmla="val 14944"/>
              </a:avLst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indent="228600">
                <a:defRPr/>
              </a:pPr>
              <a:r>
                <a:rPr lang="ru-RU" altLang="ru-RU" sz="1200" b="1" dirty="0">
                  <a:solidFill>
                    <a:srgbClr val="003300"/>
                  </a:solidFill>
                  <a:latin typeface="Arial" pitchFamily="34" charset="0"/>
                  <a:cs typeface="Arial" pitchFamily="34" charset="0"/>
                </a:rPr>
                <a:t>Стратегия – согласованное  основными заинтересованными участниками представление о видении желаемого будущего, системы целей и направлений развития. Стратегия является ориентиром долгосрочного развития городского округа и рационального вложения ресурсов.</a:t>
              </a:r>
            </a:p>
          </p:txBody>
        </p:sp>
      </p:grpSp>
      <p:sp>
        <p:nvSpPr>
          <p:cNvPr id="5133" name="Скругленный прямоугольник 9"/>
          <p:cNvSpPr>
            <a:spLocks noChangeArrowheads="1"/>
          </p:cNvSpPr>
          <p:nvPr/>
        </p:nvSpPr>
        <p:spPr bwMode="auto">
          <a:xfrm>
            <a:off x="1928813" y="4000500"/>
            <a:ext cx="6819900" cy="1500188"/>
          </a:xfrm>
          <a:prstGeom prst="roundRect">
            <a:avLst>
              <a:gd name="adj" fmla="val 14944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indent="228600"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Демографические угрозы: снижение численности населения округа, недостаток трудовых ресурсов, исчезновение  коренного населения, неуправляемая  миграция, усиление социально-экономической напряженности.</a:t>
            </a:r>
          </a:p>
          <a:p>
            <a:pPr indent="228600"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При отсутствии Стратегии к 2025 году: вдвое сократится число женщин 20-29 лет, вносящих основной вклад в рождаемость. На треть сократится призывной контингент. На 30% сократится число трудоспособных. Почти вдвое возрастет число пенсионеров на одного работающего. Исторический шанс будет упущен! </a:t>
            </a:r>
          </a:p>
        </p:txBody>
      </p:sp>
      <p:sp>
        <p:nvSpPr>
          <p:cNvPr id="4107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92DD3A38-B9B3-46CF-8426-F6538C641219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2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0" name="Скругленный прямоугольник 31"/>
          <p:cNvSpPr>
            <a:spLocks noChangeArrowheads="1"/>
          </p:cNvSpPr>
          <p:nvPr/>
        </p:nvSpPr>
        <p:spPr bwMode="auto">
          <a:xfrm>
            <a:off x="2857500" y="5851525"/>
            <a:ext cx="2786063" cy="720725"/>
          </a:xfrm>
          <a:prstGeom prst="roundRect">
            <a:avLst>
              <a:gd name="adj" fmla="val 13426"/>
            </a:avLst>
          </a:prstGeom>
          <a:solidFill>
            <a:srgbClr val="CCFF33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Срок </a:t>
            </a:r>
          </a:p>
          <a:p>
            <a:pPr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Реализации</a:t>
            </a:r>
          </a:p>
          <a:p>
            <a:pPr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Стратегии</a:t>
            </a:r>
          </a:p>
          <a:p>
            <a:pPr>
              <a:defRPr/>
            </a:pPr>
            <a:endParaRPr lang="ru-RU" altLang="ru-RU" sz="9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1" name="Скругленный прямоугольник 32"/>
          <p:cNvSpPr>
            <a:spLocks noChangeArrowheads="1"/>
          </p:cNvSpPr>
          <p:nvPr/>
        </p:nvSpPr>
        <p:spPr bwMode="auto">
          <a:xfrm rot="10800000" flipV="1">
            <a:off x="4143375" y="5994400"/>
            <a:ext cx="1214438" cy="428625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107950" lvl="1" algn="ctr">
              <a:buClr>
                <a:srgbClr val="3366CC"/>
              </a:buClr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Arial" pitchFamily="34" charset="0"/>
                <a:cs typeface="Tahoma" pitchFamily="34" charset="0"/>
              </a:rPr>
              <a:t>12 </a:t>
            </a:r>
            <a:r>
              <a:rPr lang="ru-RU" altLang="ru-RU" sz="1200" b="1" dirty="0">
                <a:solidFill>
                  <a:srgbClr val="003300"/>
                </a:solidFill>
                <a:latin typeface="Arial" pitchFamily="34" charset="0"/>
                <a:cs typeface="Tahoma" pitchFamily="34" charset="0"/>
              </a:rPr>
              <a:t>лет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FE34D1F1-8821-44B4-AB42-360C16E4E025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3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5123" name="Picture 28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34" descr="Логотип_Выкса-2025_Итог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31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4400" b="1">
                <a:solidFill>
                  <a:srgbClr val="003300"/>
                </a:solidFill>
              </a:rPr>
              <a:t>Команда управления</a:t>
            </a:r>
            <a:endParaRPr lang="ru-RU" altLang="ru-RU" sz="5400" b="1">
              <a:solidFill>
                <a:srgbClr val="003300"/>
              </a:solidFill>
            </a:endParaRPr>
          </a:p>
        </p:txBody>
      </p:sp>
      <p:sp>
        <p:nvSpPr>
          <p:cNvPr id="5126" name="Текст 3"/>
          <p:cNvSpPr txBox="1">
            <a:spLocks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3973AD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110" name="Скругленный прямоугольник 19"/>
          <p:cNvSpPr>
            <a:spLocks noChangeArrowheads="1"/>
          </p:cNvSpPr>
          <p:nvPr/>
        </p:nvSpPr>
        <p:spPr bwMode="auto">
          <a:xfrm>
            <a:off x="285750" y="1571625"/>
            <a:ext cx="8572500" cy="1285875"/>
          </a:xfrm>
          <a:prstGeom prst="roundRect">
            <a:avLst>
              <a:gd name="adj" fmla="val 13426"/>
            </a:avLst>
          </a:prstGeom>
          <a:solidFill>
            <a:srgbClr val="CCFF33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Лидеры</a:t>
            </a:r>
            <a:r>
              <a: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111" name="Скругленный прямоугольник 20"/>
          <p:cNvSpPr>
            <a:spLocks noChangeArrowheads="1"/>
          </p:cNvSpPr>
          <p:nvPr/>
        </p:nvSpPr>
        <p:spPr bwMode="auto">
          <a:xfrm>
            <a:off x="1143000" y="1714500"/>
            <a:ext cx="7532688" cy="939800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107950" lvl="1"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Глава администрации городского округа г. Выкса – председатель Общественного Совета;</a:t>
            </a:r>
          </a:p>
          <a:p>
            <a:pPr marL="107950" lvl="1"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Епископ Выксунский и Павловский </a:t>
            </a:r>
            <a:r>
              <a:rPr lang="ru-RU" altLang="ru-RU" sz="1400" b="1" dirty="0" err="1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Варнава</a:t>
            </a: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– сопредседатель Общественного Совета.</a:t>
            </a:r>
          </a:p>
        </p:txBody>
      </p:sp>
      <p:sp>
        <p:nvSpPr>
          <p:cNvPr id="5129" name="Rectangle 22"/>
          <p:cNvSpPr>
            <a:spLocks noChangeArrowheads="1"/>
          </p:cNvSpPr>
          <p:nvPr/>
        </p:nvSpPr>
        <p:spPr bwMode="auto">
          <a:xfrm>
            <a:off x="2339975" y="0"/>
            <a:ext cx="5997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400">
                <a:cs typeface="Times New Roman" pitchFamily="18" charset="0"/>
              </a:rPr>
              <a:t> </a:t>
            </a:r>
            <a:endParaRPr lang="ru-RU" altLang="ru-RU"/>
          </a:p>
        </p:txBody>
      </p:sp>
      <p:cxnSp>
        <p:nvCxnSpPr>
          <p:cNvPr id="5130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31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ED7E519F-18A3-4E91-8D67-A4E98AEFBEC5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3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8" name="Скругленный прямоугольник 19"/>
          <p:cNvSpPr>
            <a:spLocks noChangeArrowheads="1"/>
          </p:cNvSpPr>
          <p:nvPr/>
        </p:nvSpPr>
        <p:spPr bwMode="auto">
          <a:xfrm>
            <a:off x="357188" y="3071813"/>
            <a:ext cx="8572500" cy="2500312"/>
          </a:xfrm>
          <a:prstGeom prst="roundRect">
            <a:avLst>
              <a:gd name="adj" fmla="val 13426"/>
            </a:avLst>
          </a:prstGeom>
          <a:solidFill>
            <a:srgbClr val="CCFF33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altLang="ru-RU" sz="12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Участники</a:t>
            </a:r>
            <a:r>
              <a: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9" name="Скругленный прямоугольник 20"/>
          <p:cNvSpPr>
            <a:spLocks noChangeArrowheads="1"/>
          </p:cNvSpPr>
          <p:nvPr/>
        </p:nvSpPr>
        <p:spPr bwMode="auto">
          <a:xfrm>
            <a:off x="1714500" y="3214688"/>
            <a:ext cx="7000875" cy="2143125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107950" lvl="1"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- Руководители структурных подразделений администрации г.о. город Выкса;</a:t>
            </a:r>
          </a:p>
          <a:p>
            <a:pPr marL="107950" lvl="1"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- Руководители структурных подразделений епархии;</a:t>
            </a:r>
          </a:p>
          <a:p>
            <a:pPr marL="107950" lvl="1">
              <a:buFontTx/>
              <a:buChar char="-"/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Руководители </a:t>
            </a: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ЦРБ, УСЗН;</a:t>
            </a:r>
          </a:p>
          <a:p>
            <a:pPr marL="107950" lvl="1">
              <a:buFontTx/>
              <a:buChar char="-"/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Представители силовых структур;</a:t>
            </a:r>
          </a:p>
          <a:p>
            <a:pPr marL="107950" lvl="1">
              <a:buFontTx/>
              <a:buChar char="-"/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Представители предприятий округа;</a:t>
            </a:r>
          </a:p>
          <a:p>
            <a:pPr marL="107950" lvl="1">
              <a:buFontTx/>
              <a:buChar char="-"/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Руководители общественных организаций;</a:t>
            </a:r>
          </a:p>
          <a:p>
            <a:pPr marL="107950" lvl="1">
              <a:buFontTx/>
              <a:buChar char="-"/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Эксперты  из г. Москва и г. Нижний Новгород 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53BD722C-C23D-42BC-8D4F-7A63BD339450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4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6147" name="Picture 28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34" descr="Логотип_Выкса-2025_Итог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31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4000" b="1">
                <a:solidFill>
                  <a:srgbClr val="003300"/>
                </a:solidFill>
              </a:rPr>
              <a:t>Наличие стратегии позволяет</a:t>
            </a:r>
            <a:endParaRPr lang="ru-RU" altLang="ru-RU" sz="4800" b="1">
              <a:solidFill>
                <a:srgbClr val="003300"/>
              </a:solidFill>
            </a:endParaRPr>
          </a:p>
        </p:txBody>
      </p:sp>
      <p:sp>
        <p:nvSpPr>
          <p:cNvPr id="6150" name="Текст 3"/>
          <p:cNvSpPr txBox="1">
            <a:spLocks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1200"/>
              </a:lnSpc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3973AD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110" name="Скругленный прямоугольник 19"/>
          <p:cNvSpPr>
            <a:spLocks noChangeArrowheads="1"/>
          </p:cNvSpPr>
          <p:nvPr/>
        </p:nvSpPr>
        <p:spPr bwMode="auto">
          <a:xfrm>
            <a:off x="285750" y="1571625"/>
            <a:ext cx="8572500" cy="1143000"/>
          </a:xfrm>
          <a:prstGeom prst="roundRect">
            <a:avLst>
              <a:gd name="adj" fmla="val 13426"/>
            </a:avLst>
          </a:prstGeom>
          <a:solidFill>
            <a:srgbClr val="CCFF33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altLang="ru-RU" sz="14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Органам власти </a:t>
            </a: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111" name="Скругленный прямоугольник 20"/>
          <p:cNvSpPr>
            <a:spLocks noChangeArrowheads="1"/>
          </p:cNvSpPr>
          <p:nvPr/>
        </p:nvSpPr>
        <p:spPr bwMode="auto">
          <a:xfrm>
            <a:off x="2643188" y="1714500"/>
            <a:ext cx="6032500" cy="857250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107950" lvl="1">
              <a:defRPr/>
            </a:pPr>
            <a:r>
              <a:rPr lang="ru-RU" sz="14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С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огласовать с обществом видение демографического развития  и распределять имеющиеся ограниченные ресурсы для достижения поставленных целей.</a:t>
            </a:r>
          </a:p>
          <a:p>
            <a:pPr marL="107950" lvl="1">
              <a:defRPr/>
            </a:pPr>
            <a:endParaRPr lang="ru-RU" altLang="ru-RU" sz="1400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53" name="Rectangle 22"/>
          <p:cNvSpPr>
            <a:spLocks noChangeArrowheads="1"/>
          </p:cNvSpPr>
          <p:nvPr/>
        </p:nvSpPr>
        <p:spPr bwMode="auto">
          <a:xfrm>
            <a:off x="2339975" y="0"/>
            <a:ext cx="5997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1400">
                <a:cs typeface="Times New Roman" pitchFamily="18" charset="0"/>
              </a:rPr>
              <a:t> </a:t>
            </a:r>
            <a:endParaRPr lang="ru-RU" altLang="ru-RU"/>
          </a:p>
        </p:txBody>
      </p:sp>
      <p:cxnSp>
        <p:nvCxnSpPr>
          <p:cNvPr id="6154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5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FB2766FB-A562-4E9D-91BA-6E547E57B6A8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4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8" name="Скругленный прямоугольник 19"/>
          <p:cNvSpPr>
            <a:spLocks noChangeArrowheads="1"/>
          </p:cNvSpPr>
          <p:nvPr/>
        </p:nvSpPr>
        <p:spPr bwMode="auto">
          <a:xfrm>
            <a:off x="357188" y="2857500"/>
            <a:ext cx="8572500" cy="1214438"/>
          </a:xfrm>
          <a:prstGeom prst="roundRect">
            <a:avLst>
              <a:gd name="adj" fmla="val 13426"/>
            </a:avLst>
          </a:prstGeom>
          <a:solidFill>
            <a:srgbClr val="CCFF33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ru-RU" sz="14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Русской Православной </a:t>
            </a:r>
          </a:p>
          <a:p>
            <a:pPr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Церкви</a:t>
            </a:r>
          </a:p>
          <a:p>
            <a:pPr>
              <a:defRPr/>
            </a:pPr>
            <a:endParaRPr lang="ru-RU" altLang="ru-RU" sz="14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Общественным </a:t>
            </a:r>
          </a:p>
          <a:p>
            <a:pPr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организациям </a:t>
            </a:r>
          </a:p>
          <a:p>
            <a:pPr>
              <a:defRPr/>
            </a:pPr>
            <a:endParaRPr lang="ru-RU" altLang="ru-RU" sz="14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9"/>
          <p:cNvSpPr>
            <a:spLocks noChangeArrowheads="1"/>
          </p:cNvSpPr>
          <p:nvPr/>
        </p:nvSpPr>
        <p:spPr bwMode="auto">
          <a:xfrm>
            <a:off x="357188" y="5214938"/>
            <a:ext cx="8572500" cy="1357312"/>
          </a:xfrm>
          <a:prstGeom prst="roundRect">
            <a:avLst>
              <a:gd name="adj" fmla="val 13426"/>
            </a:avLst>
          </a:prstGeom>
          <a:solidFill>
            <a:srgbClr val="CCFF33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Гражданам</a:t>
            </a:r>
          </a:p>
          <a:p>
            <a:pPr>
              <a:defRPr/>
            </a:pPr>
            <a:endParaRPr lang="ru-RU" altLang="ru-RU" sz="14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20"/>
          <p:cNvSpPr>
            <a:spLocks noChangeArrowheads="1"/>
          </p:cNvSpPr>
          <p:nvPr/>
        </p:nvSpPr>
        <p:spPr bwMode="auto">
          <a:xfrm>
            <a:off x="2643188" y="2928938"/>
            <a:ext cx="6143625" cy="1000125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107950" lvl="1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Заявить и продвинуть свои инициативы и проекты по укреплению в обществе традиционных семейных ценностей, обеспечить необходимую поддержку  многодетных и молодых семей.</a:t>
            </a:r>
          </a:p>
          <a:p>
            <a:pPr marL="107950" lvl="1">
              <a:defRPr/>
            </a:pPr>
            <a:endParaRPr lang="ru-RU" altLang="ru-RU" sz="1400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Скругленный прямоугольник 20"/>
          <p:cNvSpPr>
            <a:spLocks noChangeArrowheads="1"/>
          </p:cNvSpPr>
          <p:nvPr/>
        </p:nvSpPr>
        <p:spPr bwMode="auto">
          <a:xfrm>
            <a:off x="2643188" y="5286375"/>
            <a:ext cx="6143625" cy="1214438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107950" lvl="1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Осознать ценности полноценной многодетной семьи, понимать, в какой стране  и каких условиях они, их дети, внуки  будут жить через 10-30 лет.</a:t>
            </a:r>
            <a:endParaRPr lang="ru-RU" altLang="ru-RU" sz="1400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>
            <a:spLocks noChangeArrowheads="1"/>
          </p:cNvSpPr>
          <p:nvPr/>
        </p:nvSpPr>
        <p:spPr bwMode="auto">
          <a:xfrm>
            <a:off x="357188" y="4214813"/>
            <a:ext cx="8572500" cy="857250"/>
          </a:xfrm>
          <a:prstGeom prst="roundRect">
            <a:avLst>
              <a:gd name="adj" fmla="val 13426"/>
            </a:avLst>
          </a:prstGeom>
          <a:solidFill>
            <a:srgbClr val="CCFF33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ru-RU" sz="1400" b="1" dirty="0">
                <a:latin typeface="Arial" pitchFamily="34" charset="0"/>
                <a:cs typeface="Arial" pitchFamily="34" charset="0"/>
              </a:rPr>
              <a:t>Бизнесу</a:t>
            </a:r>
          </a:p>
          <a:p>
            <a:pPr>
              <a:defRPr/>
            </a:pPr>
            <a:endParaRPr lang="ru-RU" altLang="ru-RU" sz="14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21" name="Скругленный прямоугольник 20"/>
          <p:cNvSpPr>
            <a:spLocks noChangeArrowheads="1"/>
          </p:cNvSpPr>
          <p:nvPr/>
        </p:nvSpPr>
        <p:spPr bwMode="auto">
          <a:xfrm>
            <a:off x="2643188" y="4286250"/>
            <a:ext cx="6143625" cy="714375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noFill/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marL="107950" lvl="1">
              <a:defRPr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Строить свои планы, инвестировать, развиваться, сообразуясь с целевыми демографическими установками.</a:t>
            </a:r>
            <a:endParaRPr lang="ru-RU" altLang="ru-RU" sz="1400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C788351B-FA14-416B-8619-70FA48F9FB75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5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7171" name="Picture 14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172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173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solidFill>
                  <a:srgbClr val="003300"/>
                </a:solidFill>
              </a:rPr>
              <a:t>Как создавалась стратегия</a:t>
            </a:r>
          </a:p>
        </p:txBody>
      </p:sp>
      <p:sp>
        <p:nvSpPr>
          <p:cNvPr id="7174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sp>
        <p:nvSpPr>
          <p:cNvPr id="7175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7176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BCF34A9D-2599-4F1C-BFC9-1CC02D47DA5A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5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5"/>
          <p:cNvSpPr>
            <a:spLocks noChangeArrowheads="1"/>
          </p:cNvSpPr>
          <p:nvPr/>
        </p:nvSpPr>
        <p:spPr bwMode="auto">
          <a:xfrm>
            <a:off x="642938" y="1428750"/>
            <a:ext cx="8250237" cy="4786313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16"/>
          <p:cNvSpPr>
            <a:spLocks noChangeArrowheads="1"/>
          </p:cNvSpPr>
          <p:nvPr/>
        </p:nvSpPr>
        <p:spPr bwMode="auto">
          <a:xfrm>
            <a:off x="754063" y="1571625"/>
            <a:ext cx="7961312" cy="714375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>
              <a:lnSpc>
                <a:spcPct val="120000"/>
              </a:lnSpc>
              <a:defRPr/>
            </a:pPr>
            <a:endParaRPr lang="ru-RU" sz="1600" b="1">
              <a:cs typeface="Times New Roman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ru-RU" sz="1600" b="1">
                <a:cs typeface="Times New Roman" pitchFamily="18" charset="0"/>
              </a:rPr>
              <a:t>1.​ Принятие управленческого решения о создании Демографической стратегии;</a:t>
            </a:r>
            <a:endParaRPr lang="ru-RU" sz="1600" b="1"/>
          </a:p>
          <a:p>
            <a:pPr eaLnBrk="0" hangingPunct="0">
              <a:lnSpc>
                <a:spcPct val="120000"/>
              </a:lnSpc>
              <a:defRPr/>
            </a:pPr>
            <a:endParaRPr lang="ru-RU" sz="1600" b="1"/>
          </a:p>
        </p:txBody>
      </p:sp>
      <p:pic>
        <p:nvPicPr>
          <p:cNvPr id="7179" name="Picture 2" descr="C:\Users\hp1\Desktop\Выкса 2025\семинар выкса 2025\Выкса 2025 фото\DSC_039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3" y="2571750"/>
            <a:ext cx="3857625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C:\Users\hp1\Pictures\Рабочие\Совещание с Чесноковым С.В\DSC_079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813" y="3281363"/>
            <a:ext cx="4071937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8E5A7DC-9118-4D0B-84A3-2667C42CB1B4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6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8195" name="Picture 14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196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97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solidFill>
                  <a:srgbClr val="003300"/>
                </a:solidFill>
              </a:rPr>
              <a:t>Как создавалась стратегия</a:t>
            </a:r>
          </a:p>
        </p:txBody>
      </p:sp>
      <p:sp>
        <p:nvSpPr>
          <p:cNvPr id="8198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sp>
        <p:nvSpPr>
          <p:cNvPr id="8199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8200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BD08DA4-F688-4BD8-9ECD-6D603F9B0C2F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6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5"/>
          <p:cNvSpPr>
            <a:spLocks noChangeArrowheads="1"/>
          </p:cNvSpPr>
          <p:nvPr/>
        </p:nvSpPr>
        <p:spPr bwMode="auto">
          <a:xfrm>
            <a:off x="642938" y="1428750"/>
            <a:ext cx="8250237" cy="4786313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16"/>
          <p:cNvSpPr>
            <a:spLocks noChangeArrowheads="1"/>
          </p:cNvSpPr>
          <p:nvPr/>
        </p:nvSpPr>
        <p:spPr bwMode="auto">
          <a:xfrm>
            <a:off x="785813" y="1571625"/>
            <a:ext cx="7961312" cy="571500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eaLnBrk="0" hangingPunct="0">
              <a:lnSpc>
                <a:spcPct val="120000"/>
              </a:lnSpc>
              <a:defRPr/>
            </a:pPr>
            <a:endParaRPr lang="ru-RU" sz="1600" b="1"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ru-RU" sz="1600" b="1">
                <a:cs typeface="Times New Roman" pitchFamily="18" charset="0"/>
              </a:rPr>
              <a:t>2.​ Создание Общественного совета Стратегии;</a:t>
            </a:r>
          </a:p>
          <a:p>
            <a:pPr eaLnBrk="0" hangingPunct="0">
              <a:lnSpc>
                <a:spcPct val="120000"/>
              </a:lnSpc>
              <a:defRPr/>
            </a:pPr>
            <a:endParaRPr lang="ru-RU" sz="1600" b="1"/>
          </a:p>
        </p:txBody>
      </p:sp>
      <p:pic>
        <p:nvPicPr>
          <p:cNvPr id="8203" name="Picture 2" descr="C:\Users\hp1\Pictures\Рабочие\Выкса Православная 23.04.2013\Untitled Export\DSC_042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2286000"/>
            <a:ext cx="3963987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3" descr="C:\Users\hp1\Pictures\Рабочие\Выкса Православная 23.04.2013\Untitled Export\DSC_0416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6313" y="3381375"/>
            <a:ext cx="3929062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E438FD7-3A4D-4F2A-8934-FCAB54D19644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7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9219" name="Picture 14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220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221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solidFill>
                  <a:srgbClr val="003300"/>
                </a:solidFill>
              </a:rPr>
              <a:t>Как создавалась стратегия</a:t>
            </a:r>
          </a:p>
        </p:txBody>
      </p:sp>
      <p:sp>
        <p:nvSpPr>
          <p:cNvPr id="9222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sp>
        <p:nvSpPr>
          <p:cNvPr id="9223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224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DF2EC2A9-84DA-43F0-933B-D44A6846C826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7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5"/>
          <p:cNvSpPr>
            <a:spLocks noChangeArrowheads="1"/>
          </p:cNvSpPr>
          <p:nvPr/>
        </p:nvSpPr>
        <p:spPr bwMode="auto">
          <a:xfrm>
            <a:off x="642938" y="1428750"/>
            <a:ext cx="8250237" cy="4786313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16"/>
          <p:cNvSpPr>
            <a:spLocks noChangeArrowheads="1"/>
          </p:cNvSpPr>
          <p:nvPr/>
        </p:nvSpPr>
        <p:spPr bwMode="auto">
          <a:xfrm>
            <a:off x="785813" y="1571625"/>
            <a:ext cx="7961312" cy="785813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eaLnBrk="0" hangingPunct="0">
              <a:lnSpc>
                <a:spcPct val="120000"/>
              </a:lnSpc>
              <a:defRPr/>
            </a:pPr>
            <a:endParaRPr lang="ru-RU" sz="1600" b="1"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defRPr/>
            </a:pPr>
            <a:endParaRPr lang="ru-RU" sz="1600" b="1"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ru-RU" sz="1600" b="1">
                <a:cs typeface="Times New Roman" pitchFamily="18" charset="0"/>
              </a:rPr>
              <a:t>3.​ Создание при Общественном совете 4-х рабочих групп по направлениям,   назначение руководителей групп;</a:t>
            </a:r>
            <a:endParaRPr lang="ru-RU" sz="1600" b="1"/>
          </a:p>
          <a:p>
            <a:pPr eaLnBrk="0" hangingPunct="0">
              <a:lnSpc>
                <a:spcPct val="120000"/>
              </a:lnSpc>
              <a:defRPr/>
            </a:pPr>
            <a:endParaRPr lang="ru-RU" sz="1600" b="1"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defRPr/>
            </a:pPr>
            <a:endParaRPr lang="ru-RU" sz="1600" b="1"/>
          </a:p>
        </p:txBody>
      </p:sp>
      <p:pic>
        <p:nvPicPr>
          <p:cNvPr id="9227" name="Picture 5" descr="C:\Users\hp1\Desktop\Выкса 2025\Фото\1 (81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6925" y="3143250"/>
            <a:ext cx="3965575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4" descr="C:\Users\hp1\Desktop\Выкса 2025\Фото\1 (73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50" y="2571750"/>
            <a:ext cx="3930650" cy="262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E24B7A40-9BA3-4B61-955C-75665CB43DE8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8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028" name="Picture 14" descr="fonstol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9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30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solidFill>
                  <a:srgbClr val="003300"/>
                </a:solidFill>
              </a:rPr>
              <a:t>Как создавалась стратегия</a:t>
            </a:r>
          </a:p>
        </p:txBody>
      </p:sp>
      <p:sp>
        <p:nvSpPr>
          <p:cNvPr id="1032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sp>
        <p:nvSpPr>
          <p:cNvPr id="1033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34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68290E79-3125-4837-BE78-39C63356B268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8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5"/>
          <p:cNvSpPr>
            <a:spLocks noChangeArrowheads="1"/>
          </p:cNvSpPr>
          <p:nvPr/>
        </p:nvSpPr>
        <p:spPr bwMode="auto">
          <a:xfrm>
            <a:off x="642938" y="1428750"/>
            <a:ext cx="8250237" cy="4786313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16"/>
          <p:cNvSpPr>
            <a:spLocks noChangeArrowheads="1"/>
          </p:cNvSpPr>
          <p:nvPr/>
        </p:nvSpPr>
        <p:spPr bwMode="auto">
          <a:xfrm>
            <a:off x="785813" y="1571625"/>
            <a:ext cx="7961312" cy="857250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eaLnBrk="0" hangingPunct="0">
              <a:lnSpc>
                <a:spcPct val="120000"/>
              </a:lnSpc>
              <a:defRPr/>
            </a:pPr>
            <a:r>
              <a:rPr lang="ru-RU" sz="1600" b="1">
                <a:cs typeface="Times New Roman" pitchFamily="18" charset="0"/>
              </a:rPr>
              <a:t>4.​ Сбор руководителями групп демографических показателей согласно алгоритму;</a:t>
            </a:r>
            <a:endParaRPr lang="ru-RU" sz="1600" b="1"/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536700" y="2643188"/>
          <a:ext cx="6607175" cy="3357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Диаграмма" r:id="rId6" imgW="5876925" imgH="3857625" progId="Excel.Sheet.8">
                  <p:embed/>
                </p:oleObj>
              </mc:Choice>
              <mc:Fallback>
                <p:oleObj name="Диаграмма" r:id="rId6" imgW="5876925" imgH="3857625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6700" y="2643188"/>
                        <a:ext cx="6607175" cy="3357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7CFCFEB-029B-415B-8AAF-A55AD57D30B1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9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0243" name="Picture 14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244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45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solidFill>
                  <a:srgbClr val="003300"/>
                </a:solidFill>
              </a:rPr>
              <a:t>Как создавалась стратегия</a:t>
            </a:r>
          </a:p>
        </p:txBody>
      </p:sp>
      <p:sp>
        <p:nvSpPr>
          <p:cNvPr id="10247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sp>
        <p:nvSpPr>
          <p:cNvPr id="10248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0249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6F8ADD8B-F014-4F36-9385-34DC6D8F9CBA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9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5"/>
          <p:cNvSpPr>
            <a:spLocks noChangeArrowheads="1"/>
          </p:cNvSpPr>
          <p:nvPr/>
        </p:nvSpPr>
        <p:spPr bwMode="auto">
          <a:xfrm>
            <a:off x="642938" y="1428750"/>
            <a:ext cx="8250237" cy="4786313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16"/>
          <p:cNvSpPr>
            <a:spLocks noChangeArrowheads="1"/>
          </p:cNvSpPr>
          <p:nvPr/>
        </p:nvSpPr>
        <p:spPr bwMode="auto">
          <a:xfrm>
            <a:off x="785813" y="1571625"/>
            <a:ext cx="7961312" cy="642938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eaLnBrk="0" hangingPunct="0">
              <a:lnSpc>
                <a:spcPct val="120000"/>
              </a:lnSpc>
              <a:defRPr/>
            </a:pPr>
            <a:endParaRPr lang="ru-RU" sz="1600" b="1" dirty="0"/>
          </a:p>
          <a:p>
            <a:pPr eaLnBrk="0" hangingPunct="0">
              <a:lnSpc>
                <a:spcPct val="120000"/>
              </a:lnSpc>
              <a:defRPr/>
            </a:pPr>
            <a:r>
              <a:rPr lang="en-US" sz="1600" b="1" dirty="0">
                <a:cs typeface="Times New Roman" pitchFamily="18" charset="0"/>
              </a:rPr>
              <a:t>5</a:t>
            </a:r>
            <a:r>
              <a:rPr lang="ru-RU" sz="1600" b="1" dirty="0">
                <a:cs typeface="Times New Roman" pitchFamily="18" charset="0"/>
              </a:rPr>
              <a:t>.</a:t>
            </a:r>
            <a:r>
              <a:rPr lang="ru-RU" sz="1600" b="1" dirty="0">
                <a:cs typeface="Times New Roman" pitchFamily="18" charset="0"/>
              </a:rPr>
              <a:t>​ Проведение консалтингового семинара;</a:t>
            </a:r>
            <a:endParaRPr lang="ru-RU" sz="1600" b="1" dirty="0"/>
          </a:p>
          <a:p>
            <a:pPr eaLnBrk="0" hangingPunct="0">
              <a:lnSpc>
                <a:spcPct val="120000"/>
              </a:lnSpc>
              <a:defRPr/>
            </a:pPr>
            <a:endParaRPr lang="ru-RU" sz="1600" b="1" dirty="0"/>
          </a:p>
        </p:txBody>
      </p:sp>
      <p:pic>
        <p:nvPicPr>
          <p:cNvPr id="10252" name="Picture 3" descr="C:\Users\hp1\Desktop\Выкса 2025\Фото\1 (107)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3613" y="2428875"/>
            <a:ext cx="3751262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4" descr="C:\Users\hp1\Desktop\Выкса 2025\Фото\1 (106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8363" y="3286125"/>
            <a:ext cx="3965575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A0465D70-2568-4E7A-B9CC-C6CD7721A780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10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1267" name="Picture 14" descr="fonstol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268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269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solidFill>
                  <a:srgbClr val="003300"/>
                </a:solidFill>
              </a:rPr>
              <a:t>Как создавалась стратегия</a:t>
            </a:r>
          </a:p>
        </p:txBody>
      </p:sp>
      <p:sp>
        <p:nvSpPr>
          <p:cNvPr id="11270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sp>
        <p:nvSpPr>
          <p:cNvPr id="11271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1272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968047D-517F-41E0-9EBC-5E3BB76B4C6C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10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5"/>
          <p:cNvSpPr>
            <a:spLocks noChangeArrowheads="1"/>
          </p:cNvSpPr>
          <p:nvPr/>
        </p:nvSpPr>
        <p:spPr bwMode="auto">
          <a:xfrm>
            <a:off x="642938" y="1428750"/>
            <a:ext cx="8250237" cy="4786313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16"/>
          <p:cNvSpPr>
            <a:spLocks noChangeArrowheads="1"/>
          </p:cNvSpPr>
          <p:nvPr/>
        </p:nvSpPr>
        <p:spPr bwMode="auto">
          <a:xfrm>
            <a:off x="785813" y="1571625"/>
            <a:ext cx="7961312" cy="642938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eaLnBrk="0" hangingPunct="0">
              <a:lnSpc>
                <a:spcPct val="120000"/>
              </a:lnSpc>
              <a:defRPr/>
            </a:pPr>
            <a:endParaRPr lang="ru-RU" sz="1600" b="1" dirty="0"/>
          </a:p>
          <a:p>
            <a:pPr eaLnBrk="0" hangingPunct="0">
              <a:lnSpc>
                <a:spcPct val="120000"/>
              </a:lnSpc>
              <a:defRPr/>
            </a:pPr>
            <a:r>
              <a:rPr lang="en-US" sz="1600" b="1" dirty="0">
                <a:cs typeface="Times New Roman" pitchFamily="18" charset="0"/>
              </a:rPr>
              <a:t>5</a:t>
            </a:r>
            <a:r>
              <a:rPr lang="ru-RU" sz="1600" b="1" dirty="0">
                <a:cs typeface="Times New Roman" pitchFamily="18" charset="0"/>
              </a:rPr>
              <a:t>.</a:t>
            </a:r>
            <a:r>
              <a:rPr lang="ru-RU" sz="1600" b="1" dirty="0">
                <a:cs typeface="Times New Roman" pitchFamily="18" charset="0"/>
              </a:rPr>
              <a:t>​ Проведение консалтингового семинара;</a:t>
            </a:r>
            <a:endParaRPr lang="ru-RU" sz="1600" b="1" dirty="0"/>
          </a:p>
          <a:p>
            <a:pPr eaLnBrk="0" hangingPunct="0">
              <a:lnSpc>
                <a:spcPct val="120000"/>
              </a:lnSpc>
              <a:defRPr/>
            </a:pPr>
            <a:endParaRPr lang="ru-RU" sz="1600" b="1" dirty="0"/>
          </a:p>
        </p:txBody>
      </p:sp>
      <p:pic>
        <p:nvPicPr>
          <p:cNvPr id="11275" name="Picture 2" descr="C:\Users\hp1\Desktop\Выкса 2025\Фото\1 (91)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2975" y="2354263"/>
            <a:ext cx="37719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3" descr="C:\Users\hp1\Desktop\Выкса 2025\Фото\1 (114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0500" y="2714625"/>
            <a:ext cx="4572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2" descr="C:\Users\hp1\Desktop\Выкса 2025\Фото\1 (49)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0" y="4276725"/>
            <a:ext cx="2592388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8C31D17-38D0-4A1E-BD83-DB517F10DDFF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11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2291" name="Picture 14" descr="fonsto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292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3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ru-RU" altLang="ru-RU" sz="3600" b="1">
                <a:solidFill>
                  <a:srgbClr val="003300"/>
                </a:solidFill>
              </a:rPr>
              <a:t>Как создавалась стратегия</a:t>
            </a:r>
          </a:p>
        </p:txBody>
      </p:sp>
      <p:sp>
        <p:nvSpPr>
          <p:cNvPr id="12294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sp>
        <p:nvSpPr>
          <p:cNvPr id="12295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2296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C79178BA-9965-4245-99BA-E03838F98A4E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11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5" name="Скругленный прямоугольник 15"/>
          <p:cNvSpPr>
            <a:spLocks noChangeArrowheads="1"/>
          </p:cNvSpPr>
          <p:nvPr/>
        </p:nvSpPr>
        <p:spPr bwMode="auto">
          <a:xfrm>
            <a:off x="642938" y="1428750"/>
            <a:ext cx="8250237" cy="4786313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6" name="Скругленный прямоугольник 16"/>
          <p:cNvSpPr>
            <a:spLocks noChangeArrowheads="1"/>
          </p:cNvSpPr>
          <p:nvPr/>
        </p:nvSpPr>
        <p:spPr bwMode="auto">
          <a:xfrm>
            <a:off x="785813" y="1571625"/>
            <a:ext cx="7961312" cy="571500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eaLnBrk="0" hangingPunct="0">
              <a:lnSpc>
                <a:spcPct val="120000"/>
              </a:lnSpc>
              <a:defRPr/>
            </a:pPr>
            <a:endParaRPr lang="ru-RU" sz="1600" b="1" dirty="0">
              <a:cs typeface="Times New Roman" pitchFamily="18" charset="0"/>
            </a:endParaRPr>
          </a:p>
          <a:p>
            <a:pPr eaLnBrk="0" hangingPunct="0">
              <a:lnSpc>
                <a:spcPct val="120000"/>
              </a:lnSpc>
              <a:defRPr/>
            </a:pPr>
            <a:r>
              <a:rPr lang="ru-RU" sz="1600" b="1" dirty="0">
                <a:cs typeface="Times New Roman" pitchFamily="18" charset="0"/>
              </a:rPr>
              <a:t>7.​ Создание Дорожной карты </a:t>
            </a:r>
            <a:r>
              <a:rPr lang="ru-RU" sz="1600" b="1" dirty="0">
                <a:cs typeface="Times New Roman" pitchFamily="18" charset="0"/>
              </a:rPr>
              <a:t>Стратегии</a:t>
            </a:r>
            <a:r>
              <a:rPr lang="en-US" sz="1600" b="1" dirty="0">
                <a:cs typeface="Times New Roman" pitchFamily="18" charset="0"/>
              </a:rPr>
              <a:t> </a:t>
            </a:r>
            <a:r>
              <a:rPr lang="ru-RU" sz="1600" b="1" dirty="0">
                <a:cs typeface="Times New Roman" pitchFamily="18" charset="0"/>
              </a:rPr>
              <a:t>и </a:t>
            </a:r>
            <a:r>
              <a:rPr lang="ru-RU" sz="1600" b="1" dirty="0">
                <a:cs typeface="Times New Roman" pitchFamily="18" charset="0"/>
              </a:rPr>
              <a:t>бюджетного плана</a:t>
            </a:r>
            <a:endParaRPr lang="ru-RU" sz="1600" b="1" dirty="0"/>
          </a:p>
          <a:p>
            <a:pPr eaLnBrk="0" hangingPunct="0">
              <a:lnSpc>
                <a:spcPct val="120000"/>
              </a:lnSpc>
              <a:defRPr/>
            </a:pPr>
            <a:endParaRPr lang="ru-RU" sz="1600" b="1" dirty="0"/>
          </a:p>
        </p:txBody>
      </p:sp>
      <p:pic>
        <p:nvPicPr>
          <p:cNvPr id="12299" name="Picture 3" descr="C:\Users\hp1\Desktop\Выкса 2025\Фото\1 (10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2357438"/>
            <a:ext cx="42862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2" descr="C:\Users\hp1\Desktop\Выкса 2025\Фото\1 (108)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286125"/>
            <a:ext cx="4078287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1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740D42C-820D-4E80-BB4D-62D1FFEC35C7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12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3315" name="Picture 14" descr="fonsto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316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317" name="Picture 34" descr="Логотип_Выкса-2025_Итог"/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5661025"/>
            <a:ext cx="1042988" cy="105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altLang="ru-RU" sz="28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Преимущества предлагаемого решения</a:t>
            </a:r>
          </a:p>
        </p:txBody>
      </p:sp>
      <p:sp>
        <p:nvSpPr>
          <p:cNvPr id="13319" name="Текст 3"/>
          <p:cNvSpPr txBox="1">
            <a:spLocks/>
          </p:cNvSpPr>
          <p:nvPr/>
        </p:nvSpPr>
        <p:spPr bwMode="auto">
          <a:xfrm>
            <a:off x="1476375" y="260350"/>
            <a:ext cx="73437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latin typeface="Calibri" pitchFamily="34" charset="0"/>
            </a:endParaRPr>
          </a:p>
        </p:txBody>
      </p:sp>
      <p:grpSp>
        <p:nvGrpSpPr>
          <p:cNvPr id="13320" name="Группа 11"/>
          <p:cNvGrpSpPr>
            <a:grpSpLocks/>
          </p:cNvGrpSpPr>
          <p:nvPr/>
        </p:nvGrpSpPr>
        <p:grpSpPr bwMode="auto">
          <a:xfrm>
            <a:off x="642938" y="1428750"/>
            <a:ext cx="8250237" cy="4737100"/>
            <a:chOff x="642910" y="1428736"/>
            <a:chExt cx="8250265" cy="4737114"/>
          </a:xfrm>
        </p:grpSpPr>
        <p:sp>
          <p:nvSpPr>
            <p:cNvPr id="6154" name="Скругленный прямоугольник 15"/>
            <p:cNvSpPr>
              <a:spLocks noChangeArrowheads="1"/>
            </p:cNvSpPr>
            <p:nvPr/>
          </p:nvSpPr>
          <p:spPr bwMode="auto">
            <a:xfrm>
              <a:off x="642910" y="1428736"/>
              <a:ext cx="8250265" cy="4737114"/>
            </a:xfrm>
            <a:prstGeom prst="roundRect">
              <a:avLst>
                <a:gd name="adj" fmla="val 11403"/>
              </a:avLst>
            </a:prstGeom>
            <a:solidFill>
              <a:srgbClr val="CCFF33"/>
            </a:solidFill>
            <a:ln w="9525" algn="ctr">
              <a:solidFill>
                <a:srgbClr val="003300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0" rIns="0" anchor="ctr"/>
            <a:lstStyle/>
            <a:p>
              <a:pPr>
                <a:defRPr/>
              </a:pPr>
              <a:endParaRPr lang="ru-RU" altLang="ru-RU" sz="10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6155" name="Скругленный прямоугольник 16"/>
            <p:cNvSpPr>
              <a:spLocks noChangeArrowheads="1"/>
            </p:cNvSpPr>
            <p:nvPr/>
          </p:nvSpPr>
          <p:spPr bwMode="auto">
            <a:xfrm>
              <a:off x="785785" y="1571611"/>
              <a:ext cx="7961339" cy="4376751"/>
            </a:xfrm>
            <a:prstGeom prst="roundRect">
              <a:avLst>
                <a:gd name="adj" fmla="val 7005"/>
              </a:avLst>
            </a:prstGeom>
            <a:solidFill>
              <a:schemeClr val="bg1"/>
            </a:solidFill>
            <a:ln w="9525" algn="ctr">
              <a:solidFill>
                <a:srgbClr val="003300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36000" rIns="36000" anchor="ctr"/>
            <a:lstStyle/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Стратегия инициирована общественностью. 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Стратегия разработана большинством заинтересованных сторон. 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Задачи ставились для себя, а не для других 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Создан Общественный совет для управления Стратегией. 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Зафиксированы ожидаемые результаты.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Планируется внедрение приемлемого опыта других регионов и     стран.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Использованы инновационные подходы 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Использовались результаты мониторинга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Определены цели и задачи Стратегии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Представлен комплекс мероприятий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Определен организационный механизм реализации.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eaLnBrk="0" hangingPunct="0">
                <a:defRPr/>
              </a:pPr>
              <a:r>
                <a:rPr lang="ru-RU" b="1" dirty="0">
                  <a:latin typeface="Arial" pitchFamily="34" charset="0"/>
                  <a:cs typeface="Arial" pitchFamily="34" charset="0"/>
                </a:rPr>
                <a:t>- Сформулированы ожидаемые результаты.</a:t>
              </a:r>
              <a:endParaRPr lang="ru-RU" sz="1600" b="1" dirty="0">
                <a:latin typeface="Arial" pitchFamily="34" charset="0"/>
                <a:cs typeface="Arial" pitchFamily="34" charset="0"/>
              </a:endParaRPr>
            </a:p>
            <a:p>
              <a:pPr marL="0" lvl="1" eaLnBrk="0" hangingPunct="0">
                <a:defRPr/>
              </a:pPr>
              <a:endParaRPr lang="ru-RU" altLang="ru-RU" sz="1100" dirty="0">
                <a:solidFill>
                  <a:srgbClr val="00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3321" name="Текст 3"/>
          <p:cNvSpPr txBox="1">
            <a:spLocks/>
          </p:cNvSpPr>
          <p:nvPr/>
        </p:nvSpPr>
        <p:spPr bwMode="auto">
          <a:xfrm>
            <a:off x="395288" y="6497638"/>
            <a:ext cx="705485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ru-RU" altLang="ru-RU" sz="1000">
              <a:solidFill>
                <a:srgbClr val="7F7F7F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13322" name="Номер слайда 5"/>
          <p:cNvSpPr txBox="1">
            <a:spLocks noGrp="1"/>
          </p:cNvSpPr>
          <p:nvPr/>
        </p:nvSpPr>
        <p:spPr bwMode="auto">
          <a:xfrm>
            <a:off x="8748713" y="6453188"/>
            <a:ext cx="2984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fld id="{5A9BA15B-1E56-49E9-A137-F10D292867AC}" type="slidenum">
              <a:rPr lang="ru-RU" altLang="ru-RU" sz="1000" b="1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pPr algn="r" eaLnBrk="1" hangingPunct="1"/>
              <a:t>12</a:t>
            </a:fld>
            <a:endParaRPr lang="ru-RU" altLang="ru-RU" sz="1000" b="1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9" descr="fonsto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Заголовок 1"/>
          <p:cNvSpPr txBox="1">
            <a:spLocks/>
          </p:cNvSpPr>
          <p:nvPr/>
        </p:nvSpPr>
        <p:spPr bwMode="auto">
          <a:xfrm>
            <a:off x="611188" y="260350"/>
            <a:ext cx="7993062" cy="27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endParaRPr lang="ru-RU" altLang="ru-RU" sz="2400" b="1">
              <a:solidFill>
                <a:srgbClr val="003300"/>
              </a:solidFill>
            </a:endParaRPr>
          </a:p>
          <a:p>
            <a:pPr>
              <a:lnSpc>
                <a:spcPct val="90000"/>
              </a:lnSpc>
            </a:pPr>
            <a:r>
              <a:rPr lang="ru-RU" altLang="ru-RU" sz="2000"/>
              <a:t>По данным российского ученого- демографа </a:t>
            </a:r>
            <a:r>
              <a:rPr lang="ru-RU" altLang="ru-RU" sz="2000">
                <a:hlinkClick r:id="rId4"/>
              </a:rPr>
              <a:t>Владимира Александровича Борисова</a:t>
            </a:r>
            <a:r>
              <a:rPr lang="ru-RU" altLang="ru-RU" sz="2000"/>
              <a:t>, подтвержденным  научными расчетами можно видеть, что роль смертности в изменениях воспроизводства населения весьма невелика.</a:t>
            </a:r>
          </a:p>
          <a:p>
            <a:pPr>
              <a:lnSpc>
                <a:spcPct val="90000"/>
              </a:lnSpc>
            </a:pPr>
            <a:endParaRPr lang="ru-RU" altLang="ru-RU" sz="2000"/>
          </a:p>
          <a:p>
            <a:pPr>
              <a:lnSpc>
                <a:spcPct val="90000"/>
              </a:lnSpc>
            </a:pPr>
            <a:r>
              <a:rPr lang="ru-RU" altLang="ru-RU" sz="2000"/>
              <a:t>Главным фактором, от которого всецело зависит демографическое будущее нашей страны, является </a:t>
            </a:r>
            <a:r>
              <a:rPr lang="ru-RU" altLang="ru-RU" sz="2000" b="1"/>
              <a:t>рождаемость</a:t>
            </a:r>
            <a:r>
              <a:rPr lang="ru-RU" altLang="ru-RU" sz="2000"/>
              <a:t>.</a:t>
            </a:r>
          </a:p>
        </p:txBody>
      </p:sp>
      <p:pic>
        <p:nvPicPr>
          <p:cNvPr id="14340" name="Picture 34" descr="Логотип_Выкса-2025_Итог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832350"/>
            <a:ext cx="1892300" cy="190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15"/>
          <p:cNvSpPr>
            <a:spLocks noChangeArrowheads="1"/>
          </p:cNvSpPr>
          <p:nvPr/>
        </p:nvSpPr>
        <p:spPr bwMode="auto">
          <a:xfrm>
            <a:off x="2571750" y="3213100"/>
            <a:ext cx="6178550" cy="3381375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6" name="Скругленный прямоугольник 16"/>
          <p:cNvSpPr>
            <a:spLocks noChangeArrowheads="1"/>
          </p:cNvSpPr>
          <p:nvPr/>
        </p:nvSpPr>
        <p:spPr bwMode="auto">
          <a:xfrm>
            <a:off x="2714625" y="4286250"/>
            <a:ext cx="5929313" cy="2143125"/>
          </a:xfrm>
          <a:prstGeom prst="roundRect">
            <a:avLst>
              <a:gd name="adj" fmla="val 7005"/>
            </a:avLst>
          </a:prstGeom>
          <a:solidFill>
            <a:schemeClr val="bg1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marL="0" lvl="1" algn="ctr" eaLnBrk="0" hangingPunct="0">
              <a:lnSpc>
                <a:spcPct val="114000"/>
              </a:lnSpc>
              <a:defRPr/>
            </a:pPr>
            <a:r>
              <a:rPr lang="ru-RU" sz="2000" b="1" u="sng" dirty="0">
                <a:latin typeface="Arial" pitchFamily="34" charset="0"/>
                <a:cs typeface="Arial" pitchFamily="34" charset="0"/>
              </a:rPr>
              <a:t>В городском округе город </a:t>
            </a:r>
            <a:r>
              <a:rPr lang="ru-RU" sz="2000" b="1" u="sng" dirty="0">
                <a:latin typeface="Arial" pitchFamily="34" charset="0"/>
                <a:cs typeface="Arial" pitchFamily="34" charset="0"/>
              </a:rPr>
              <a:t>Выкса</a:t>
            </a:r>
          </a:p>
          <a:p>
            <a:pPr marL="0" lvl="1" algn="ctr" eaLnBrk="0" hangingPunct="0">
              <a:lnSpc>
                <a:spcPct val="114000"/>
              </a:lnSpc>
              <a:defRPr/>
            </a:pPr>
            <a:r>
              <a:rPr lang="ru-RU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2013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год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 58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женщин, </a:t>
            </a:r>
          </a:p>
          <a:p>
            <a:pPr marL="0" lvl="1" algn="ctr" eaLnBrk="0" hangingPunct="0">
              <a:lnSpc>
                <a:spcPct val="114000"/>
              </a:lnSpc>
              <a:defRPr/>
            </a:pPr>
            <a:r>
              <a:rPr lang="ru-RU" sz="2000" b="1" i="1" dirty="0">
                <a:latin typeface="Arial" pitchFamily="34" charset="0"/>
                <a:cs typeface="Arial" pitchFamily="34" charset="0"/>
              </a:rPr>
              <a:t>за 2014 год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57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женщин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,</a:t>
            </a:r>
          </a:p>
          <a:p>
            <a:pPr marL="0" lvl="1" algn="ctr" eaLnBrk="0" hangingPunct="0">
              <a:lnSpc>
                <a:spcPct val="114000"/>
              </a:lnSpc>
              <a:defRPr/>
            </a:pPr>
            <a:r>
              <a:rPr lang="ru-RU" sz="2000" b="1" i="1" dirty="0">
                <a:latin typeface="Arial" pitchFamily="34" charset="0"/>
                <a:cs typeface="Arial" pitchFamily="34" charset="0"/>
              </a:rPr>
              <a:t>з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а 7 месяцев 2015 года 30 женщин</a:t>
            </a:r>
          </a:p>
          <a:p>
            <a:pPr marL="0" lvl="1" algn="ctr" eaLnBrk="0" hangingPunct="0">
              <a:lnSpc>
                <a:spcPct val="114000"/>
              </a:lnSpc>
              <a:defRPr/>
            </a:pPr>
            <a:r>
              <a:rPr lang="ru-RU" sz="2400" b="1" u="sng" dirty="0">
                <a:latin typeface="Arial" pitchFamily="34" charset="0"/>
                <a:cs typeface="Arial" pitchFamily="34" charset="0"/>
              </a:rPr>
              <a:t>решивших </a:t>
            </a:r>
            <a:r>
              <a:rPr lang="ru-RU" sz="2400" b="1" u="sng" dirty="0">
                <a:latin typeface="Arial" pitchFamily="34" charset="0"/>
                <a:cs typeface="Arial" pitchFamily="34" charset="0"/>
              </a:rPr>
              <a:t>сделать аборт, </a:t>
            </a:r>
            <a:endParaRPr lang="ru-RU" sz="2400" b="1" u="sng" dirty="0">
              <a:latin typeface="Arial" pitchFamily="34" charset="0"/>
              <a:cs typeface="Arial" pitchFamily="34" charset="0"/>
            </a:endParaRPr>
          </a:p>
          <a:p>
            <a:pPr marL="0" lvl="1" algn="ctr" eaLnBrk="0" hangingPunct="0">
              <a:lnSpc>
                <a:spcPct val="114000"/>
              </a:lnSpc>
              <a:defRPr/>
            </a:pPr>
            <a:r>
              <a:rPr lang="ru-RU" sz="2400" b="1" u="sng" dirty="0">
                <a:latin typeface="Arial" pitchFamily="34" charset="0"/>
                <a:cs typeface="Arial" pitchFamily="34" charset="0"/>
              </a:rPr>
              <a:t>сохранили </a:t>
            </a:r>
            <a:r>
              <a:rPr lang="ru-RU" sz="2400" b="1" u="sng" dirty="0">
                <a:latin typeface="Arial" pitchFamily="34" charset="0"/>
                <a:cs typeface="Arial" pitchFamily="34" charset="0"/>
              </a:rPr>
              <a:t>беременность</a:t>
            </a:r>
            <a:endParaRPr lang="ru-RU" altLang="ru-RU" sz="2400" b="1" u="sng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536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536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0B388FC-7545-46F9-AC56-AF950DA62152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14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5366" name="Picture 14" descr="fonst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7" name="Группа 6"/>
          <p:cNvGrpSpPr>
            <a:grpSpLocks/>
          </p:cNvGrpSpPr>
          <p:nvPr/>
        </p:nvGrpSpPr>
        <p:grpSpPr bwMode="auto">
          <a:xfrm>
            <a:off x="642938" y="1428750"/>
            <a:ext cx="8250237" cy="4737100"/>
            <a:chOff x="642910" y="1428736"/>
            <a:chExt cx="8250265" cy="4737114"/>
          </a:xfrm>
        </p:grpSpPr>
        <p:sp>
          <p:nvSpPr>
            <p:cNvPr id="8" name="Скругленный прямоугольник 15"/>
            <p:cNvSpPr>
              <a:spLocks noChangeArrowheads="1"/>
            </p:cNvSpPr>
            <p:nvPr/>
          </p:nvSpPr>
          <p:spPr bwMode="auto">
            <a:xfrm>
              <a:off x="642910" y="1428736"/>
              <a:ext cx="8250265" cy="4737114"/>
            </a:xfrm>
            <a:prstGeom prst="roundRect">
              <a:avLst>
                <a:gd name="adj" fmla="val 11403"/>
              </a:avLst>
            </a:prstGeom>
            <a:solidFill>
              <a:srgbClr val="CCFF33"/>
            </a:solidFill>
            <a:ln w="9525" algn="ctr">
              <a:solidFill>
                <a:srgbClr val="003300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0" rIns="0" anchor="ctr"/>
            <a:lstStyle/>
            <a:p>
              <a:pPr>
                <a:defRPr/>
              </a:pPr>
              <a:endParaRPr lang="ru-RU" altLang="ru-RU" sz="10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endParaRPr>
            </a:p>
          </p:txBody>
        </p:sp>
        <p:sp>
          <p:nvSpPr>
            <p:cNvPr id="9" name="Скругленный прямоугольник 16"/>
            <p:cNvSpPr>
              <a:spLocks noChangeArrowheads="1"/>
            </p:cNvSpPr>
            <p:nvPr/>
          </p:nvSpPr>
          <p:spPr bwMode="auto">
            <a:xfrm>
              <a:off x="785785" y="1571611"/>
              <a:ext cx="7961339" cy="4376751"/>
            </a:xfrm>
            <a:prstGeom prst="roundRect">
              <a:avLst>
                <a:gd name="adj" fmla="val 7005"/>
              </a:avLst>
            </a:prstGeom>
            <a:solidFill>
              <a:schemeClr val="bg1"/>
            </a:solidFill>
            <a:ln w="9525" algn="ctr">
              <a:solidFill>
                <a:srgbClr val="003300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36000" rIns="36000" anchor="ctr"/>
            <a:lstStyle/>
            <a:p>
              <a:pPr marL="0" lvl="1" eaLnBrk="0" hangingPunct="0">
                <a:defRPr/>
              </a:pPr>
              <a:endParaRPr lang="ru-RU" altLang="ru-RU" sz="1100" dirty="0">
                <a:solidFill>
                  <a:srgbClr val="0033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5368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23850" y="1196975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369" name="Rectangle 17"/>
          <p:cNvSpPr>
            <a:spLocks/>
          </p:cNvSpPr>
          <p:nvPr/>
        </p:nvSpPr>
        <p:spPr bwMode="auto">
          <a:xfrm>
            <a:off x="457200" y="11588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В рамках реализации программы</a:t>
            </a:r>
          </a:p>
        </p:txBody>
      </p:sp>
      <p:sp>
        <p:nvSpPr>
          <p:cNvPr id="15370" name="Прямоугольник 14"/>
          <p:cNvSpPr>
            <a:spLocks noChangeArrowheads="1"/>
          </p:cNvSpPr>
          <p:nvPr/>
        </p:nvSpPr>
        <p:spPr bwMode="auto">
          <a:xfrm>
            <a:off x="1714500" y="2071688"/>
            <a:ext cx="5929313" cy="317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2800" b="1"/>
              <a:t>Лекционно-выставочный комплекс</a:t>
            </a:r>
            <a:br>
              <a:rPr lang="ru-RU" altLang="ru-RU" sz="2800" b="1"/>
            </a:br>
            <a:r>
              <a:rPr lang="ru-RU" altLang="ru-RU" sz="4800" b="1" u="sng"/>
              <a:t>ЧЕЛОВЕЧЕСКИЙ ПОТЕНЦИАЛ </a:t>
            </a:r>
            <a:endParaRPr lang="en-US" altLang="ru-RU" sz="4800" b="1" u="sng"/>
          </a:p>
          <a:p>
            <a:pPr algn="ctr"/>
            <a:r>
              <a:rPr lang="ru-RU" altLang="ru-RU" sz="4800" b="1" u="sng"/>
              <a:t>РОССИИ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6388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6389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A0825C9-3966-44DE-B7AB-B3A6A426AB32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15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6390" name="Picture 14" descr="fonst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714375"/>
            <a:ext cx="2076450" cy="532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8875" y="714375"/>
            <a:ext cx="2078038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714375"/>
            <a:ext cx="2078037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0" y="714375"/>
            <a:ext cx="2078038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741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7412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7413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04FABB26-EF9C-47B4-9E2C-8BCCDA1A9205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16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grpSp>
        <p:nvGrpSpPr>
          <p:cNvPr id="17414" name="Группа 11"/>
          <p:cNvGrpSpPr>
            <a:grpSpLocks/>
          </p:cNvGrpSpPr>
          <p:nvPr/>
        </p:nvGrpSpPr>
        <p:grpSpPr bwMode="auto">
          <a:xfrm>
            <a:off x="0" y="0"/>
            <a:ext cx="9144000" cy="6862763"/>
            <a:chOff x="0" y="-4763"/>
            <a:chExt cx="9144000" cy="6862763"/>
          </a:xfrm>
        </p:grpSpPr>
        <p:pic>
          <p:nvPicPr>
            <p:cNvPr id="17420" name="Picture 14" descr="fonstol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4763"/>
              <a:ext cx="9144000" cy="6862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Скругленный прямоугольник 15"/>
            <p:cNvSpPr>
              <a:spLocks noChangeArrowheads="1"/>
            </p:cNvSpPr>
            <p:nvPr/>
          </p:nvSpPr>
          <p:spPr bwMode="auto">
            <a:xfrm>
              <a:off x="214313" y="1209675"/>
              <a:ext cx="8678862" cy="5429250"/>
            </a:xfrm>
            <a:prstGeom prst="roundRect">
              <a:avLst>
                <a:gd name="adj" fmla="val 11403"/>
              </a:avLst>
            </a:prstGeom>
            <a:solidFill>
              <a:srgbClr val="CCFF33"/>
            </a:solidFill>
            <a:ln w="9525" algn="ctr">
              <a:solidFill>
                <a:srgbClr val="003300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0" rIns="0" anchor="ctr"/>
            <a:lstStyle/>
            <a:p>
              <a:pPr>
                <a:defRPr/>
              </a:pPr>
              <a:endParaRPr lang="ru-RU" altLang="ru-RU" sz="10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003300"/>
                </a:solidFill>
                <a:latin typeface="Tahoma" pitchFamily="34" charset="0"/>
                <a:cs typeface="Tahoma" pitchFamily="34" charset="0"/>
              </a:endParaRPr>
            </a:p>
            <a:p>
              <a:pPr>
                <a:defRPr/>
              </a:pPr>
              <a:endParaRPr lang="ru-RU" altLang="ru-RU" sz="1000" b="1" dirty="0">
                <a:solidFill>
                  <a:srgbClr val="17375E"/>
                </a:solidFill>
                <a:latin typeface="Tahoma" pitchFamily="34" charset="0"/>
                <a:cs typeface="Tahoma" pitchFamily="34" charset="0"/>
              </a:endParaRPr>
            </a:p>
          </p:txBody>
        </p:sp>
      </p:grpSp>
      <p:cxnSp>
        <p:nvCxnSpPr>
          <p:cNvPr id="17415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285750" y="1071563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16" name="Прямоугольник 12"/>
          <p:cNvSpPr>
            <a:spLocks noChangeArrowheads="1"/>
          </p:cNvSpPr>
          <p:nvPr/>
        </p:nvSpPr>
        <p:spPr bwMode="auto">
          <a:xfrm>
            <a:off x="357188" y="214313"/>
            <a:ext cx="85010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Установочный семинар для директоров общеобразовательных школ и их заместителей</a:t>
            </a:r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9350" y="1776413"/>
            <a:ext cx="2405063" cy="2879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1631950"/>
            <a:ext cx="3671887" cy="245110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25" y="3500438"/>
            <a:ext cx="3959225" cy="26416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8436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8437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25DDDF8D-86EC-440D-869D-4190DB791F06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17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8438" name="Picture 14" descr="fonst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Скругленный прямоугольник 15"/>
          <p:cNvSpPr>
            <a:spLocks noChangeArrowheads="1"/>
          </p:cNvSpPr>
          <p:nvPr/>
        </p:nvSpPr>
        <p:spPr bwMode="auto">
          <a:xfrm>
            <a:off x="214313" y="1071563"/>
            <a:ext cx="8678862" cy="5572125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003300"/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cxnSp>
        <p:nvCxnSpPr>
          <p:cNvPr id="18440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285750" y="928688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441" name="Прямоугольник 9"/>
          <p:cNvSpPr>
            <a:spLocks noChangeArrowheads="1"/>
          </p:cNvSpPr>
          <p:nvPr/>
        </p:nvSpPr>
        <p:spPr bwMode="auto">
          <a:xfrm>
            <a:off x="785813" y="214313"/>
            <a:ext cx="7929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Лекционное сопровождение выставки</a:t>
            </a:r>
          </a:p>
        </p:txBody>
      </p:sp>
      <p:pic>
        <p:nvPicPr>
          <p:cNvPr id="12" name="Picture 2" descr="C:\Users\hp1\Downloads\сертификат Дружкиной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38" y="1357313"/>
            <a:ext cx="3143250" cy="448310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00" y="1500188"/>
            <a:ext cx="2286000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3" y="1500188"/>
            <a:ext cx="2286000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445" name="TextBox 14"/>
          <p:cNvSpPr txBox="1">
            <a:spLocks noChangeArrowheads="1"/>
          </p:cNvSpPr>
          <p:nvPr/>
        </p:nvSpPr>
        <p:spPr bwMode="auto">
          <a:xfrm>
            <a:off x="928688" y="5643563"/>
            <a:ext cx="13509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/>
              <a:t>Иерей </a:t>
            </a:r>
          </a:p>
          <a:p>
            <a:pPr algn="ctr"/>
            <a:r>
              <a:rPr lang="ru-RU" altLang="ru-RU" b="1"/>
              <a:t>Валентин </a:t>
            </a:r>
          </a:p>
          <a:p>
            <a:pPr algn="ctr"/>
            <a:r>
              <a:rPr lang="ru-RU" altLang="ru-RU" b="1"/>
              <a:t>Марков</a:t>
            </a:r>
          </a:p>
        </p:txBody>
      </p:sp>
      <p:sp>
        <p:nvSpPr>
          <p:cNvPr id="18446" name="TextBox 15"/>
          <p:cNvSpPr txBox="1">
            <a:spLocks noChangeArrowheads="1"/>
          </p:cNvSpPr>
          <p:nvPr/>
        </p:nvSpPr>
        <p:spPr bwMode="auto">
          <a:xfrm>
            <a:off x="6572250" y="5643563"/>
            <a:ext cx="1920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b="1"/>
              <a:t>Дружкина</a:t>
            </a:r>
          </a:p>
          <a:p>
            <a:pPr algn="ctr"/>
            <a:r>
              <a:rPr lang="ru-RU" altLang="ru-RU" b="1"/>
              <a:t>Марина</a:t>
            </a:r>
          </a:p>
          <a:p>
            <a:pPr algn="ctr"/>
            <a:r>
              <a:rPr lang="ru-RU" altLang="ru-RU" b="1"/>
              <a:t>Владимировна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945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19460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9461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39D4A247-2F8A-411A-A521-B79D8533F892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18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19462" name="Picture 14" descr="fonst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Прямоугольник 6"/>
          <p:cNvSpPr>
            <a:spLocks noChangeArrowheads="1"/>
          </p:cNvSpPr>
          <p:nvPr/>
        </p:nvSpPr>
        <p:spPr bwMode="auto">
          <a:xfrm>
            <a:off x="785813" y="214313"/>
            <a:ext cx="7929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Выставочно-лекционный комплекс </a:t>
            </a:r>
          </a:p>
          <a:p>
            <a:pPr algn="ctr" eaLnBrk="1" hangingPunct="1"/>
            <a:r>
              <a:rPr lang="ru-RU" altLang="ru-RU" sz="20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в общеобразовательных школах</a:t>
            </a:r>
          </a:p>
        </p:txBody>
      </p:sp>
      <p:cxnSp>
        <p:nvCxnSpPr>
          <p:cNvPr id="19464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285750" y="928688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Скругленный прямоугольник 15"/>
          <p:cNvSpPr>
            <a:spLocks noChangeArrowheads="1"/>
          </p:cNvSpPr>
          <p:nvPr/>
        </p:nvSpPr>
        <p:spPr bwMode="auto">
          <a:xfrm>
            <a:off x="214313" y="1071563"/>
            <a:ext cx="8678862" cy="5572125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1285875"/>
            <a:ext cx="3309937" cy="2482850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9125" y="1285875"/>
            <a:ext cx="3786188" cy="271462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88" y="3929063"/>
            <a:ext cx="3786187" cy="252412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Rectangle 3"/>
          <p:cNvSpPr txBox="1">
            <a:spLocks/>
          </p:cNvSpPr>
          <p:nvPr/>
        </p:nvSpPr>
        <p:spPr bwMode="auto">
          <a:xfrm>
            <a:off x="4786313" y="4786313"/>
            <a:ext cx="36099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100" b="1" i="1" dirty="0">
                <a:solidFill>
                  <a:srgbClr val="006600"/>
                </a:solidFill>
                <a:latin typeface="+mn-lt"/>
                <a:cs typeface="+mn-cs"/>
              </a:rPr>
              <a:t>	</a:t>
            </a:r>
            <a:r>
              <a:rPr lang="ru-RU" sz="2100" b="1" dirty="0">
                <a:cs typeface="+mn-cs"/>
              </a:rPr>
              <a:t>с</a:t>
            </a:r>
            <a:r>
              <a:rPr lang="ru-RU" sz="2100" b="1" dirty="0">
                <a:latin typeface="+mn-lt"/>
                <a:cs typeface="+mn-cs"/>
              </a:rPr>
              <a:t> </a:t>
            </a:r>
            <a:r>
              <a:rPr lang="ru-RU" sz="2100" b="1" dirty="0">
                <a:cs typeface="+mn-cs"/>
              </a:rPr>
              <a:t>2013 по 2015</a:t>
            </a:r>
            <a:r>
              <a:rPr lang="ru-RU" sz="2100" b="1" dirty="0">
                <a:latin typeface="+mn-lt"/>
                <a:cs typeface="+mn-cs"/>
              </a:rPr>
              <a:t> </a:t>
            </a:r>
            <a:r>
              <a:rPr lang="ru-RU" sz="2100" b="1" dirty="0">
                <a:cs typeface="+mn-cs"/>
              </a:rPr>
              <a:t>год</a:t>
            </a:r>
            <a:r>
              <a:rPr lang="ru-RU" sz="2100" b="1" dirty="0">
                <a:latin typeface="+mn-lt"/>
                <a:cs typeface="+mn-cs"/>
              </a:rPr>
              <a:t> </a:t>
            </a:r>
            <a:r>
              <a:rPr lang="ru-RU" sz="2100" b="1" dirty="0">
                <a:latin typeface="+mn-lt"/>
                <a:cs typeface="+mn-cs"/>
              </a:rPr>
              <a:t>было охвачено </a:t>
            </a:r>
            <a:r>
              <a:rPr lang="ru-RU" sz="2100" b="1" dirty="0">
                <a:latin typeface="+mn-lt"/>
                <a:cs typeface="+mn-cs"/>
              </a:rPr>
              <a:t>около 12000 учащихся </a:t>
            </a:r>
            <a:r>
              <a:rPr lang="ru-RU" sz="2100" b="1" dirty="0">
                <a:latin typeface="+mn-lt"/>
                <a:cs typeface="+mn-cs"/>
              </a:rPr>
              <a:t>(14-18 лет)…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048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20484" name="Нижний колонтитул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0485" name="Номер слайда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6DA0AF9B-75A6-4AFC-B2A3-E5F49E0394E2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19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0486" name="Picture 14" descr="fonsto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487" name="Прямая соединительная линия 6"/>
          <p:cNvCxnSpPr>
            <a:cxnSpLocks noChangeShapeType="1"/>
          </p:cNvCxnSpPr>
          <p:nvPr/>
        </p:nvCxnSpPr>
        <p:spPr bwMode="auto">
          <a:xfrm>
            <a:off x="285750" y="928688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88" name="Прямоугольник 7"/>
          <p:cNvSpPr>
            <a:spLocks noChangeArrowheads="1"/>
          </p:cNvSpPr>
          <p:nvPr/>
        </p:nvSpPr>
        <p:spPr bwMode="auto">
          <a:xfrm>
            <a:off x="2143125" y="285750"/>
            <a:ext cx="457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003300"/>
                </a:solidFill>
                <a:latin typeface="Tahoma" pitchFamily="34" charset="0"/>
                <a:cs typeface="Tahoma" pitchFamily="34" charset="0"/>
              </a:rPr>
              <a:t>Родительский лекторий</a:t>
            </a:r>
          </a:p>
        </p:txBody>
      </p:sp>
      <p:sp>
        <p:nvSpPr>
          <p:cNvPr id="9" name="Скругленный прямоугольник 15"/>
          <p:cNvSpPr>
            <a:spLocks noChangeArrowheads="1"/>
          </p:cNvSpPr>
          <p:nvPr/>
        </p:nvSpPr>
        <p:spPr bwMode="auto">
          <a:xfrm>
            <a:off x="214313" y="1071563"/>
            <a:ext cx="8678862" cy="5572125"/>
          </a:xfrm>
          <a:prstGeom prst="roundRect">
            <a:avLst>
              <a:gd name="adj" fmla="val 11403"/>
            </a:avLst>
          </a:prstGeom>
          <a:solidFill>
            <a:srgbClr val="CCFF33"/>
          </a:solidFill>
          <a:ln w="9525" algn="ctr">
            <a:solidFill>
              <a:srgbClr val="003300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0" rIns="0" anchor="ctr"/>
          <a:lstStyle/>
          <a:p>
            <a:pPr>
              <a:defRPr/>
            </a:pPr>
            <a:endParaRPr lang="ru-RU" altLang="ru-RU" sz="1000" b="1" dirty="0">
              <a:solidFill>
                <a:srgbClr val="17375E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" name="Picture 1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88" y="3286125"/>
            <a:ext cx="3946525" cy="2632075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1525" y="1411288"/>
            <a:ext cx="3078163" cy="230822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92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913" y="1411288"/>
            <a:ext cx="3082925" cy="23145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3"/>
          <p:cNvSpPr txBox="1">
            <a:spLocks/>
          </p:cNvSpPr>
          <p:nvPr/>
        </p:nvSpPr>
        <p:spPr bwMode="auto">
          <a:xfrm>
            <a:off x="2857500" y="6143625"/>
            <a:ext cx="3609975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ru-RU" sz="2100" b="1" dirty="0">
                <a:latin typeface="+mn-lt"/>
                <a:cs typeface="+mn-cs"/>
              </a:rPr>
              <a:t>… и более </a:t>
            </a:r>
            <a:r>
              <a:rPr lang="ru-RU" sz="2100" b="1" dirty="0">
                <a:latin typeface="+mn-lt"/>
                <a:cs typeface="+mn-cs"/>
              </a:rPr>
              <a:t>5000 </a:t>
            </a:r>
            <a:r>
              <a:rPr lang="ru-RU" sz="2100" b="1" dirty="0">
                <a:latin typeface="+mn-lt"/>
                <a:cs typeface="+mn-cs"/>
              </a:rPr>
              <a:t>взрослых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4A8DEF6C-399C-4DA4-98EA-E4AB4F5B66D8}" type="slidenum">
              <a:rPr lang="ru-RU" altLang="ru-RU" smtClean="0">
                <a:solidFill>
                  <a:srgbClr val="898989"/>
                </a:solidFill>
                <a:latin typeface="Calibri" pitchFamily="34" charset="0"/>
              </a:rPr>
              <a:pPr eaLnBrk="1" hangingPunct="1"/>
              <a:t>20</a:t>
            </a:fld>
            <a:endParaRPr lang="ru-RU" altLang="ru-RU" smtClean="0">
              <a:solidFill>
                <a:srgbClr val="898989"/>
              </a:solidFill>
              <a:latin typeface="Calibri" pitchFamily="34" charset="0"/>
            </a:endParaRPr>
          </a:p>
        </p:txBody>
      </p:sp>
      <p:pic>
        <p:nvPicPr>
          <p:cNvPr id="21507" name="Picture 2" descr="fonsto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49" r="26811"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508" name="Прямая соединительная линия 7"/>
          <p:cNvCxnSpPr>
            <a:cxnSpLocks noChangeShapeType="1"/>
          </p:cNvCxnSpPr>
          <p:nvPr/>
        </p:nvCxnSpPr>
        <p:spPr bwMode="auto">
          <a:xfrm>
            <a:off x="395288" y="6597650"/>
            <a:ext cx="8280400" cy="0"/>
          </a:xfrm>
          <a:prstGeom prst="line">
            <a:avLst/>
          </a:prstGeom>
          <a:noFill/>
          <a:ln w="57150" algn="ctr">
            <a:solidFill>
              <a:srgbClr val="00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1509" name="Picture 34" descr="Логотип_Выкса-2025_Ито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908050"/>
            <a:ext cx="4681537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15350</TotalTime>
  <Words>562</Words>
  <Application>Microsoft Office PowerPoint</Application>
  <PresentationFormat>Экран (4:3)</PresentationFormat>
  <Paragraphs>187</Paragraphs>
  <Slides>20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Tahoma</vt:lpstr>
      <vt:lpstr>Times New Roman</vt:lpstr>
      <vt:lpstr>Тема Office</vt:lpstr>
      <vt:lpstr>Диаграмма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Евгения</dc:creator>
  <cp:lastModifiedBy>Дмитрий Николаевич Матвеев</cp:lastModifiedBy>
  <cp:revision>760</cp:revision>
  <cp:lastPrinted>2012-07-16T10:25:36Z</cp:lastPrinted>
  <dcterms:modified xsi:type="dcterms:W3CDTF">2015-09-23T13:34:15Z</dcterms:modified>
</cp:coreProperties>
</file>